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y="5143500" cx="9144000"/>
  <p:notesSz cx="6858000" cy="9144000"/>
  <p:embeddedFontLst>
    <p:embeddedFont>
      <p:font typeface="EB Garamond"/>
      <p:regular r:id="rId58"/>
      <p:bold r:id="rId59"/>
      <p:italic r:id="rId60"/>
      <p:boldItalic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F76E3DE-F7F1-49A9-95FC-8AC8DA77B6B2}">
  <a:tblStyle styleId="{1F76E3DE-F7F1-49A9-95FC-8AC8DA77B6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1" Type="http://schemas.openxmlformats.org/officeDocument/2006/relationships/font" Target="fonts/EBGaramond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EBGaramond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EBGaramond-bold.fntdata"/><Relationship Id="rId14" Type="http://schemas.openxmlformats.org/officeDocument/2006/relationships/slide" Target="slides/slide8.xml"/><Relationship Id="rId58" Type="http://schemas.openxmlformats.org/officeDocument/2006/relationships/font" Target="fonts/EBGaramon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944cad00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944cad00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5b2def5438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5b2def543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b2def5438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5b2def5438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b2def5438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5b2def5438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5b2def5438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5b2def543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b2def5438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5b2def5438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5b2def5438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5b2def5438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5b2def5438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5b2def5438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b2def5438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5b2def5438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5b2def5438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5b2def5438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5b2def543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5b2def543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5944cad00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5944cad00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b2def5438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5b2def5438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5b2def543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5b2def543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5b2def5438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5b2def5438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5b2def5438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5b2def5438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5b2def5438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5b2def5438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5b2def5438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5b2def5438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b2def5438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5b2def5438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5b2def5438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5b2def5438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5b2def5438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5b2def5438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5b2def5438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5b2def543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5b2def54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5b2def54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5b2def5438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5b2def5438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5b2def5438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5b2def5438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5b2def5438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5b2def5438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5b2def5438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5b2def5438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5b2def5438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5b2def5438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5b2def5438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5b2def5438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5b2def5438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5b2def5438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5b2def5438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5b2def5438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5b2def5438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5b2def5438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5b2def5438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5b2def5438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b2def543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b2def543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5b2def5438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5b2def5438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5b2def5438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5b2def5438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5b2def5438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5b2def5438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5b2def5438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5b2def5438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5b2def5438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15b2def5438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5b2def5438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5b2def5438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5b2def5438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5b2def5438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15b2def5438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15b2def5438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5b2def5438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5b2def5438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5b2def5438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5b2def5438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b2def5438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5b2def5438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5b2def5438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5b2def5438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b2def5438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5b2def5438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b2def543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b2def543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5b2def5438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5b2def543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b2def543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5b2def543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5b2def5438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5b2def5438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46.xml"/><Relationship Id="rId22" Type="http://schemas.openxmlformats.org/officeDocument/2006/relationships/slide" Target="/ppt/slides/slide8.xml"/><Relationship Id="rId21" Type="http://schemas.openxmlformats.org/officeDocument/2006/relationships/slide" Target="/ppt/slides/slide8.xml"/><Relationship Id="rId24" Type="http://schemas.openxmlformats.org/officeDocument/2006/relationships/slide" Target="/ppt/slides/slide28.xml"/><Relationship Id="rId23" Type="http://schemas.openxmlformats.org/officeDocument/2006/relationships/slide" Target="/ppt/slides/slide18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slide" Target="/ppt/slides/slide2.xml"/><Relationship Id="rId9" Type="http://schemas.openxmlformats.org/officeDocument/2006/relationships/slide" Target="/ppt/slides/slide4.xml"/><Relationship Id="rId26" Type="http://schemas.openxmlformats.org/officeDocument/2006/relationships/slide" Target="/ppt/slides/slide48.xml"/><Relationship Id="rId25" Type="http://schemas.openxmlformats.org/officeDocument/2006/relationships/slide" Target="/ppt/slides/slide38.xml"/><Relationship Id="rId28" Type="http://schemas.openxmlformats.org/officeDocument/2006/relationships/slide" Target="/ppt/slides/slide10.xml"/><Relationship Id="rId27" Type="http://schemas.openxmlformats.org/officeDocument/2006/relationships/slide" Target="/ppt/slides/slide10.xml"/><Relationship Id="rId5" Type="http://schemas.openxmlformats.org/officeDocument/2006/relationships/slide" Target="/ppt/slides/slide12.xml"/><Relationship Id="rId6" Type="http://schemas.openxmlformats.org/officeDocument/2006/relationships/slide" Target="/ppt/slides/slide22.xml"/><Relationship Id="rId29" Type="http://schemas.openxmlformats.org/officeDocument/2006/relationships/slide" Target="/ppt/slides/slide20.xml"/><Relationship Id="rId7" Type="http://schemas.openxmlformats.org/officeDocument/2006/relationships/slide" Target="/ppt/slides/slide32.xml"/><Relationship Id="rId8" Type="http://schemas.openxmlformats.org/officeDocument/2006/relationships/slide" Target="/ppt/slides/slide42.xml"/><Relationship Id="rId31" Type="http://schemas.openxmlformats.org/officeDocument/2006/relationships/slide" Target="/ppt/slides/slide40.xml"/><Relationship Id="rId30" Type="http://schemas.openxmlformats.org/officeDocument/2006/relationships/slide" Target="/ppt/slides/slide30.xml"/><Relationship Id="rId11" Type="http://schemas.openxmlformats.org/officeDocument/2006/relationships/slide" Target="/ppt/slides/slide14.xml"/><Relationship Id="rId33" Type="http://schemas.openxmlformats.org/officeDocument/2006/relationships/image" Target="../media/image3.png"/><Relationship Id="rId10" Type="http://schemas.openxmlformats.org/officeDocument/2006/relationships/slide" Target="/ppt/slides/slide4.xml"/><Relationship Id="rId32" Type="http://schemas.openxmlformats.org/officeDocument/2006/relationships/slide" Target="/ppt/slides/slide50.xml"/><Relationship Id="rId13" Type="http://schemas.openxmlformats.org/officeDocument/2006/relationships/slide" Target="/ppt/slides/slide34.xml"/><Relationship Id="rId12" Type="http://schemas.openxmlformats.org/officeDocument/2006/relationships/slide" Target="/ppt/slides/slide24.xml"/><Relationship Id="rId15" Type="http://schemas.openxmlformats.org/officeDocument/2006/relationships/slide" Target="/ppt/slides/slide6.xml"/><Relationship Id="rId14" Type="http://schemas.openxmlformats.org/officeDocument/2006/relationships/slide" Target="/ppt/slides/slide44.xml"/><Relationship Id="rId17" Type="http://schemas.openxmlformats.org/officeDocument/2006/relationships/slide" Target="/ppt/slides/slide26.xml"/><Relationship Id="rId16" Type="http://schemas.openxmlformats.org/officeDocument/2006/relationships/slide" Target="/ppt/slides/slide16.xml"/><Relationship Id="rId19" Type="http://schemas.openxmlformats.org/officeDocument/2006/relationships/slide" Target="/ppt/slides/slide46.xml"/><Relationship Id="rId18" Type="http://schemas.openxmlformats.org/officeDocument/2006/relationships/slide" Target="/ppt/slides/slide36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slide" Target="/ppt/slides/slide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slide" Target="/ppt/slides/slide1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slide" Target="/ppt/slides/slide1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slide" Target="/ppt/slides/slide1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slide" Target="/ppt/slides/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slide" Target="/ppt/slides/slide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slide" Target="/ppt/slides/slide1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slide" Target="/ppt/slides/slide1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slide" Target="/ppt/slides/slide1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slide" Target="/ppt/slides/slide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1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slide" Target="/ppt/slides/slide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slide" Target="/ppt/slides/slide1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slide" Target="/ppt/slides/slide1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slide" Target="/ppt/slides/slide1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slide" Target="/ppt/slides/slide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slide" Target="/ppt/slides/slide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slide" Target="/ppt/slides/slide1.xml"/><Relationship Id="rId4" Type="http://schemas.openxmlformats.org/officeDocument/2006/relationships/image" Target="../media/image16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slide" Target="/ppt/slides/slide1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slide" Target="/ppt/slides/slide1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slide" Target="/ppt/slides/slide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slide" Target="/ppt/slides/slide1.xml"/><Relationship Id="rId4" Type="http://schemas.openxmlformats.org/officeDocument/2006/relationships/image" Target="../media/image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slide" Target="/ppt/slides/slide1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slide" Target="/ppt/slides/slide1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slide" Target="/ppt/slides/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11763" y="202750"/>
            <a:ext cx="8520600" cy="636300"/>
          </a:xfrm>
          <a:prstGeom prst="rect">
            <a:avLst/>
          </a:prstGeom>
          <a:solidFill>
            <a:srgbClr val="9CCBE1">
              <a:alpha val="7024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type="title"/>
          </p:nvPr>
        </p:nvSpPr>
        <p:spPr>
          <a:xfrm>
            <a:off x="311700" y="234550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620">
                <a:latin typeface="EB Garamond"/>
                <a:ea typeface="EB Garamond"/>
                <a:cs typeface="EB Garamond"/>
                <a:sym typeface="EB Garamond"/>
              </a:rPr>
              <a:t>Washburn Family Jeopardy!</a:t>
            </a:r>
            <a:endParaRPr b="1" sz="2620">
              <a:latin typeface="EB Garamond"/>
              <a:ea typeface="EB Garamond"/>
              <a:cs typeface="EB Garamond"/>
              <a:sym typeface="EB Garamond"/>
            </a:endParaRPr>
          </a:p>
        </p:txBody>
      </p:sp>
      <p:graphicFrame>
        <p:nvGraphicFramePr>
          <p:cNvPr id="56" name="Google Shape;56;p13"/>
          <p:cNvGraphicFramePr/>
          <p:nvPr/>
        </p:nvGraphicFramePr>
        <p:xfrm>
          <a:off x="311750" y="98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{1F76E3DE-F7F1-49A9-95FC-8AC8DA77B6B2}</a:tableStyleId>
              </a:tblPr>
              <a:tblGrid>
                <a:gridCol w="1704125"/>
                <a:gridCol w="1704125"/>
                <a:gridCol w="1704125"/>
                <a:gridCol w="1704125"/>
                <a:gridCol w="1704125"/>
              </a:tblGrid>
              <a:tr h="659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Business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Places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mpact"/>
                          <a:ea typeface="Impact"/>
                          <a:cs typeface="Impact"/>
                          <a:sym typeface="Impact"/>
                        </a:rPr>
                        <a:t>Washburn Women</a:t>
                      </a:r>
                      <a:endParaRPr sz="1600"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Politics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600">
                          <a:solidFill>
                            <a:schemeClr val="dk1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</a:rPr>
                        <a:t>Random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FCE5CD"/>
                    </a:solidFill>
                  </a:tcPr>
                </a:tc>
              </a:tr>
              <a:tr h="659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4"/>
                        </a:rPr>
                        <a:t>100</a:t>
                      </a:r>
                      <a:endParaRPr sz="3300">
                        <a:latin typeface="Impact"/>
                        <a:ea typeface="Impact"/>
                        <a:cs typeface="Impact"/>
                        <a:sym typeface="Impact"/>
                      </a:endParaRPr>
                    </a:p>
                  </a:txBody>
                  <a:tcPr marT="91425" marB="91425" marR="91425" marL="91425" anchor="ctr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5"/>
                        </a:rPr>
                        <a:t>100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6"/>
                        </a:rPr>
                        <a:t>100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7"/>
                        </a:rPr>
                        <a:t>100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8"/>
                        </a:rPr>
                        <a:t>100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</a:tr>
              <a:tr h="659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9"/>
                        </a:rPr>
                        <a:t>2</a:t>
                      </a: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0"/>
                        </a:rPr>
                        <a:t>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1"/>
                        </a:rPr>
                        <a:t>200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2"/>
                        </a:rPr>
                        <a:t>200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3"/>
                        </a:rPr>
                        <a:t>200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4"/>
                        </a:rPr>
                        <a:t>200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</a:tr>
              <a:tr h="659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5"/>
                        </a:rPr>
                        <a:t>300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6"/>
                        </a:rPr>
                        <a:t>300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7"/>
                        </a:rPr>
                        <a:t>300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8"/>
                        </a:rPr>
                        <a:t>300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19"/>
                        </a:rPr>
                        <a:t>3</a:t>
                      </a: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0"/>
                        </a:rPr>
                        <a:t>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</a:tr>
              <a:tr h="659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1"/>
                        </a:rPr>
                        <a:t>4</a:t>
                      </a: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2"/>
                        </a:rPr>
                        <a:t>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3"/>
                        </a:rPr>
                        <a:t>400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4"/>
                        </a:rPr>
                        <a:t>400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5"/>
                        </a:rPr>
                        <a:t>400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6"/>
                        </a:rPr>
                        <a:t>400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</a:tr>
              <a:tr h="659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7"/>
                        </a:rPr>
                        <a:t>5</a:t>
                      </a: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8"/>
                        </a:rPr>
                        <a:t>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29"/>
                        </a:rPr>
                        <a:t>500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30"/>
                        </a:rPr>
                        <a:t>500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31"/>
                        </a:rPr>
                        <a:t>500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000" u="sng">
                          <a:solidFill>
                            <a:schemeClr val="hlink"/>
                          </a:solidFill>
                          <a:latin typeface="Impact"/>
                          <a:ea typeface="Impact"/>
                          <a:cs typeface="Impact"/>
                          <a:sym typeface="Impact"/>
                          <a:hlinkClick action="ppaction://hlinksldjump" r:id="rId32"/>
                        </a:rPr>
                        <a:t>500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9CCBE1">
                        <a:alpha val="9345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7" name="Google Shape;57;p13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43927" y="202750"/>
            <a:ext cx="1988448" cy="6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- 500 -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440000" y="1152475"/>
            <a:ext cx="5007000" cy="198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railroad company did William Drew Washburn found?</a:t>
            </a: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1" name="Google Shape;131;p22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b="5905" l="17756" r="13815" t="9976"/>
          <a:stretch/>
        </p:blipFill>
        <p:spPr>
          <a:xfrm>
            <a:off x="5652625" y="515875"/>
            <a:ext cx="2965426" cy="245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414000" y="3000238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Short Line Railroad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B &amp; O Railroad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4" name="Google Shape;134;p22"/>
          <p:cNvSpPr txBox="1"/>
          <p:nvPr/>
        </p:nvSpPr>
        <p:spPr>
          <a:xfrm>
            <a:off x="4572000" y="3000238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</a:t>
            </a: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Pennsylvania</a:t>
            </a: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 Railroad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SOO Railroad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- 500 -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0" name="Google Shape;140;p23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SOO Railroad Company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1" name="Google Shape;141;p23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</a:t>
            </a:r>
            <a:r>
              <a:rPr lang="en" sz="3020">
                <a:latin typeface="Impact"/>
                <a:ea typeface="Impact"/>
                <a:cs typeface="Impact"/>
                <a:sym typeface="Impact"/>
              </a:rPr>
              <a:t>s - 100 -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Which town did Israel Washburn Sr. move to Livermore from?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8" name="Google Shape;148;p24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9" name="Google Shape;149;p24"/>
          <p:cNvSpPr txBox="1"/>
          <p:nvPr/>
        </p:nvSpPr>
        <p:spPr>
          <a:xfrm>
            <a:off x="414000" y="28226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Portland, Maine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Danbury, Connecticut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4572000" y="2822650"/>
            <a:ext cx="42603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Raynham, Massachusetts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Brattleboro, Vermont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</a:t>
            </a:r>
            <a:r>
              <a:rPr lang="en" sz="3020">
                <a:latin typeface="Impact"/>
                <a:ea typeface="Impact"/>
                <a:cs typeface="Impact"/>
                <a:sym typeface="Impact"/>
              </a:rPr>
              <a:t>s - 100 -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6" name="Google Shape;156;p25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Raynham, Massachusetts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57" name="Google Shape;157;p25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Places - 200 -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3" name="Google Shape;163;p26"/>
          <p:cNvSpPr txBox="1"/>
          <p:nvPr>
            <p:ph idx="1" type="body"/>
          </p:nvPr>
        </p:nvSpPr>
        <p:spPr>
          <a:xfrm>
            <a:off x="311700" y="1152475"/>
            <a:ext cx="48318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youngest Washburn sibling, Caroline Washburn Holmes, settled in this area of Maine that used to be two separate towns: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4" name="Google Shape;164;p26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4375" y="445025"/>
            <a:ext cx="3184998" cy="238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/>
        </p:nvSpPr>
        <p:spPr>
          <a:xfrm>
            <a:off x="414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Bangor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Dover-Foxcroft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4572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Portland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Livermore Falls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Places - 200 -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Dover-Foxcroft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74" name="Google Shape;174;p27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Places - 300 -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80" name="Google Shape;180;p28"/>
          <p:cNvSpPr txBox="1"/>
          <p:nvPr>
            <p:ph idx="1" type="body"/>
          </p:nvPr>
        </p:nvSpPr>
        <p:spPr>
          <a:xfrm>
            <a:off x="311700" y="1152475"/>
            <a:ext cx="45183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Which Maine college did William Drew Washburn graduate from?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1" name="Google Shape;181;p28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0000" y="557925"/>
            <a:ext cx="4009199" cy="224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/>
          <p:nvPr/>
        </p:nvSpPr>
        <p:spPr>
          <a:xfrm>
            <a:off x="414000" y="2915638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Colby College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Dartmouth College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4572000" y="2915638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Bowdoin College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Yale University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Places - 300 -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0" name="Google Shape;190;p29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Bowdoin College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91" name="Google Shape;191;p29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Places - 400 -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97" name="Google Shape;197;p30"/>
          <p:cNvSpPr txBox="1"/>
          <p:nvPr>
            <p:ph idx="1" type="body"/>
          </p:nvPr>
        </p:nvSpPr>
        <p:spPr>
          <a:xfrm>
            <a:off x="311700" y="1152475"/>
            <a:ext cx="45087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was the name of the gunboat Samuel Washburn captained?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98" name="Google Shape;198;p30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 b="0" l="11979" r="11427" t="8088"/>
          <a:stretch/>
        </p:blipFill>
        <p:spPr>
          <a:xfrm>
            <a:off x="4994350" y="559075"/>
            <a:ext cx="3712001" cy="228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/>
          <p:nvPr/>
        </p:nvSpPr>
        <p:spPr>
          <a:xfrm>
            <a:off x="414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The Galena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The Good Ship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1" name="Google Shape;201;p30"/>
          <p:cNvSpPr txBox="1"/>
          <p:nvPr/>
        </p:nvSpPr>
        <p:spPr>
          <a:xfrm>
            <a:off x="4572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U.S.S. Washburn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The Maine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Places - 400 -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07" name="Google Shape;207;p31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Galena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8" name="Google Shape;208;p31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- 100 -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was the name of Algernon Sidney </a:t>
            </a:r>
            <a:b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Washburn’s store in Boston?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4" name="Google Shape;64;p14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</a:t>
            </a: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14000" y="28226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</a:t>
            </a: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Hometown Store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Shaw and Washburn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572000" y="28226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</a:t>
            </a: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.  Washburn Penny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Boston Hardware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Places - 500 -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4" name="Google Shape;214;p32"/>
          <p:cNvSpPr txBox="1"/>
          <p:nvPr>
            <p:ph idx="1" type="body"/>
          </p:nvPr>
        </p:nvSpPr>
        <p:spPr>
          <a:xfrm>
            <a:off x="311700" y="1152475"/>
            <a:ext cx="45558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During her final years, Martha Washburn Stephenson lived in this northern-most state: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5" name="Google Shape;215;p32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16" name="Google Shape;21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503" y="771200"/>
            <a:ext cx="3682600" cy="200764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2"/>
          <p:cNvSpPr txBox="1"/>
          <p:nvPr/>
        </p:nvSpPr>
        <p:spPr>
          <a:xfrm>
            <a:off x="414000" y="29027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Tennessee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Florida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8" name="Google Shape;218;p32"/>
          <p:cNvSpPr txBox="1"/>
          <p:nvPr/>
        </p:nvSpPr>
        <p:spPr>
          <a:xfrm>
            <a:off x="4572000" y="29027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North Dakota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North Carolina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Places - 500 -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24" name="Google Shape;224;p33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North Dakota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25" name="Google Shape;225;p33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</a:t>
            </a:r>
            <a:r>
              <a:rPr lang="en" sz="3020">
                <a:latin typeface="Impact"/>
                <a:ea typeface="Impact"/>
                <a:cs typeface="Impact"/>
                <a:sym typeface="Impact"/>
              </a:rPr>
              <a:t> - 100 -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31" name="Google Shape;231;p34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From 1814 - 1833, Martha “Patty” Benjamin Washburn had many children. How many children did she have?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32" name="Google Shape;232;p34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1105000" y="2888425"/>
            <a:ext cx="3467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2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5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34" name="Google Shape;234;p34"/>
          <p:cNvSpPr txBox="1"/>
          <p:nvPr/>
        </p:nvSpPr>
        <p:spPr>
          <a:xfrm>
            <a:off x="4572000" y="2888425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8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10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</a:t>
            </a:r>
            <a:r>
              <a:rPr lang="en" sz="3020">
                <a:latin typeface="Impact"/>
                <a:ea typeface="Impact"/>
                <a:cs typeface="Impact"/>
                <a:sym typeface="Impact"/>
              </a:rPr>
              <a:t> - 100 -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0" name="Google Shape;240;p35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10 children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41" name="Google Shape;241;p35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 - 200 -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47" name="Google Shape;247;p36"/>
          <p:cNvSpPr txBox="1"/>
          <p:nvPr>
            <p:ph idx="1" type="body"/>
          </p:nvPr>
        </p:nvSpPr>
        <p:spPr>
          <a:xfrm>
            <a:off x="311700" y="1152475"/>
            <a:ext cx="52923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Martha “Patty” Benjamin Washburn’s family were the founders of which Maine town?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48" name="Google Shape;248;p36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49" name="Google Shape;2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6425" y="319575"/>
            <a:ext cx="2513711" cy="251494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 txBox="1"/>
          <p:nvPr/>
        </p:nvSpPr>
        <p:spPr>
          <a:xfrm>
            <a:off x="414000" y="2930588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Livermore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Augusta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1" name="Google Shape;251;p36"/>
          <p:cNvSpPr txBox="1"/>
          <p:nvPr/>
        </p:nvSpPr>
        <p:spPr>
          <a:xfrm>
            <a:off x="4572000" y="2930588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Bangor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Rockland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 - 200 -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57" name="Google Shape;257;p37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Livermore, Maine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58" name="Google Shape;258;p37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 - 300 -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64" name="Google Shape;264;p38"/>
          <p:cNvSpPr txBox="1"/>
          <p:nvPr>
            <p:ph idx="1" type="body"/>
          </p:nvPr>
        </p:nvSpPr>
        <p:spPr>
          <a:xfrm>
            <a:off x="311700" y="1152475"/>
            <a:ext cx="51048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Mary Washburn Buffum had to wait 8 years for her husband to return from </a:t>
            </a: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working </a:t>
            </a: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'Gold Rush' - where did he go to pan for gold?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5" name="Google Shape;265;p38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66" name="Google Shape;266;p38"/>
          <p:cNvPicPr preferRelativeResize="0"/>
          <p:nvPr/>
        </p:nvPicPr>
        <p:blipFill rotWithShape="1">
          <a:blip r:embed="rId3">
            <a:alphaModFix/>
          </a:blip>
          <a:srcRect b="0" l="0" r="0" t="14828"/>
          <a:stretch/>
        </p:blipFill>
        <p:spPr>
          <a:xfrm>
            <a:off x="5651550" y="1017725"/>
            <a:ext cx="3180750" cy="18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8"/>
          <p:cNvSpPr txBox="1"/>
          <p:nvPr/>
        </p:nvSpPr>
        <p:spPr>
          <a:xfrm>
            <a:off x="414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Texas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California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68" name="Google Shape;268;p38"/>
          <p:cNvSpPr txBox="1"/>
          <p:nvPr/>
        </p:nvSpPr>
        <p:spPr>
          <a:xfrm>
            <a:off x="4572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Georgia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Kentucky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 - 300 -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74" name="Google Shape;274;p39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California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75" name="Google Shape;275;p39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 - 400 -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81" name="Google Shape;281;p40"/>
          <p:cNvSpPr txBox="1"/>
          <p:nvPr>
            <p:ph idx="1" type="body"/>
          </p:nvPr>
        </p:nvSpPr>
        <p:spPr>
          <a:xfrm>
            <a:off x="311700" y="1152475"/>
            <a:ext cx="47601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Martha Washburn Stephenson attended The Waterville Liberal Institute to train for this job: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82" name="Google Shape;282;p40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83" name="Google Shape;283;p40"/>
          <p:cNvPicPr preferRelativeResize="0"/>
          <p:nvPr/>
        </p:nvPicPr>
        <p:blipFill rotWithShape="1">
          <a:blip r:embed="rId3">
            <a:alphaModFix/>
          </a:blip>
          <a:srcRect b="15874" l="0" r="0" t="0"/>
          <a:stretch/>
        </p:blipFill>
        <p:spPr>
          <a:xfrm>
            <a:off x="5581600" y="1017725"/>
            <a:ext cx="3078298" cy="194224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0"/>
          <p:cNvSpPr txBox="1"/>
          <p:nvPr/>
        </p:nvSpPr>
        <p:spPr>
          <a:xfrm>
            <a:off x="414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Baker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Nurse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85" name="Google Shape;285;p40"/>
          <p:cNvSpPr txBox="1"/>
          <p:nvPr/>
        </p:nvSpPr>
        <p:spPr>
          <a:xfrm>
            <a:off x="4572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Farmer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Teacher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 - 400 -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1" name="Google Shape;291;p41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Teacher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92" name="Google Shape;292;p41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- 100 -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2" name="Google Shape;72;p15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Shaw and Washburn</a:t>
            </a: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3" name="Google Shape;73;p15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</a:t>
            </a: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 - 500 -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8" name="Google Shape;298;p42"/>
          <p:cNvSpPr txBox="1"/>
          <p:nvPr>
            <p:ph idx="1" type="body"/>
          </p:nvPr>
        </p:nvSpPr>
        <p:spPr>
          <a:xfrm>
            <a:off x="311700" y="1152475"/>
            <a:ext cx="49035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How did Mary Washburn Buffum die?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99" name="Google Shape;299;p42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00" name="Google Shape;300;p42"/>
          <p:cNvPicPr preferRelativeResize="0"/>
          <p:nvPr/>
        </p:nvPicPr>
        <p:blipFill rotWithShape="1">
          <a:blip r:embed="rId3">
            <a:alphaModFix/>
          </a:blip>
          <a:srcRect b="4085" l="0" r="0" t="12029"/>
          <a:stretch/>
        </p:blipFill>
        <p:spPr>
          <a:xfrm>
            <a:off x="6201225" y="272950"/>
            <a:ext cx="2261126" cy="252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2"/>
          <p:cNvSpPr txBox="1"/>
          <p:nvPr/>
        </p:nvSpPr>
        <p:spPr>
          <a:xfrm>
            <a:off x="414000" y="2914250"/>
            <a:ext cx="41580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A deadly flu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Anesthesia given to her    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      during childbirth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2" name="Google Shape;302;p42"/>
          <p:cNvSpPr txBox="1"/>
          <p:nvPr/>
        </p:nvSpPr>
        <p:spPr>
          <a:xfrm>
            <a:off x="4572000" y="29142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Horse carriage accident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Natural causes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Washburn Women - 500 -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8" name="Google Shape;308;p43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Anesthesia given to her during childbirth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09" name="Google Shape;309;p43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</a:t>
            </a:r>
            <a:r>
              <a:rPr lang="en" sz="3020">
                <a:latin typeface="Impact"/>
                <a:ea typeface="Impact"/>
                <a:cs typeface="Impact"/>
                <a:sym typeface="Impact"/>
              </a:rPr>
              <a:t> - 100 -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15" name="Google Shape;315;p44"/>
          <p:cNvSpPr txBox="1"/>
          <p:nvPr>
            <p:ph idx="1" type="body"/>
          </p:nvPr>
        </p:nvSpPr>
        <p:spPr>
          <a:xfrm>
            <a:off x="311700" y="1152475"/>
            <a:ext cx="55932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political party did Israel Washburn Jr. have influence in forming?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16" name="Google Shape;316;p44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17" name="Google Shape;31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3330" y="848450"/>
            <a:ext cx="2084270" cy="18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4"/>
          <p:cNvSpPr txBox="1"/>
          <p:nvPr/>
        </p:nvSpPr>
        <p:spPr>
          <a:xfrm>
            <a:off x="414000" y="2901575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Republican Party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Democratic Party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19" name="Google Shape;319;p44"/>
          <p:cNvSpPr txBox="1"/>
          <p:nvPr/>
        </p:nvSpPr>
        <p:spPr>
          <a:xfrm>
            <a:off x="4572000" y="2901575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Whig Party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Independent Party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</a:t>
            </a:r>
            <a:r>
              <a:rPr lang="en" sz="3020">
                <a:latin typeface="Impact"/>
                <a:ea typeface="Impact"/>
                <a:cs typeface="Impact"/>
                <a:sym typeface="Impact"/>
              </a:rPr>
              <a:t> - 100 -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5" name="Google Shape;325;p45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The Republican Party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26" name="Google Shape;326;p45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 - 200 -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2" name="Google Shape;332;p46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Which </a:t>
            </a:r>
            <a:r>
              <a:rPr b="1" lang="en" sz="3000" u="sng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two</a:t>
            </a: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presidents was Elihu Washburne friends with?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33" name="Google Shape;333;p46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34" name="Google Shape;334;p46"/>
          <p:cNvSpPr txBox="1"/>
          <p:nvPr/>
        </p:nvSpPr>
        <p:spPr>
          <a:xfrm>
            <a:off x="414000" y="28226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Ulysses S. Grant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George Washington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35" name="Google Shape;335;p46"/>
          <p:cNvSpPr txBox="1"/>
          <p:nvPr/>
        </p:nvSpPr>
        <p:spPr>
          <a:xfrm>
            <a:off x="4572000" y="28226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Franklin Roosevelt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Abraham Lincoln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 - 200 -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1" name="Google Shape;341;p47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President Abraham Lincoln and President Ulysses S. Grant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42" name="Google Shape;342;p47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 - 300 -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8" name="Google Shape;348;p48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Which Midwest state was Cadwallader Washburn governor of?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49" name="Google Shape;349;p48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50" name="Google Shape;350;p48"/>
          <p:cNvSpPr txBox="1"/>
          <p:nvPr/>
        </p:nvSpPr>
        <p:spPr>
          <a:xfrm>
            <a:off x="1105000" y="2822650"/>
            <a:ext cx="3467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California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Alaska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51" name="Google Shape;351;p48"/>
          <p:cNvSpPr txBox="1"/>
          <p:nvPr/>
        </p:nvSpPr>
        <p:spPr>
          <a:xfrm>
            <a:off x="4572000" y="28226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Wisconsin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New York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 - 300 -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7" name="Google Shape;357;p49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Wisconsin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58" name="Google Shape;358;p49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 - 400 -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64" name="Google Shape;364;p50"/>
          <p:cNvSpPr txBox="1"/>
          <p:nvPr>
            <p:ph idx="1" type="body"/>
          </p:nvPr>
        </p:nvSpPr>
        <p:spPr>
          <a:xfrm>
            <a:off x="311700" y="1152475"/>
            <a:ext cx="50904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country did Elihu Washburne serve in as the Foreign Minister?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65" name="Google Shape;365;p50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66" name="Google Shape;366;p50"/>
          <p:cNvPicPr preferRelativeResize="0"/>
          <p:nvPr/>
        </p:nvPicPr>
        <p:blipFill rotWithShape="1">
          <a:blip r:embed="rId3">
            <a:alphaModFix/>
          </a:blip>
          <a:srcRect b="0" l="0" r="0" t="24316"/>
          <a:stretch/>
        </p:blipFill>
        <p:spPr>
          <a:xfrm>
            <a:off x="5876150" y="258250"/>
            <a:ext cx="2439875" cy="276997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0"/>
          <p:cNvSpPr txBox="1"/>
          <p:nvPr/>
        </p:nvSpPr>
        <p:spPr>
          <a:xfrm>
            <a:off x="414000" y="30282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Germany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France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68" name="Google Shape;368;p50"/>
          <p:cNvSpPr txBox="1"/>
          <p:nvPr/>
        </p:nvSpPr>
        <p:spPr>
          <a:xfrm>
            <a:off x="4572000" y="30282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England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Brazil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 - 400 -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4" name="Google Shape;374;p51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France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75" name="Google Shape;375;p51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- 200 -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47817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was the name of Cadwallader Washburn’s flour company?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0" name="Google Shape;80;p16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175" y="340300"/>
            <a:ext cx="3130600" cy="26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414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King Arthur Flour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Cadwallader Flour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4572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Gold Medal Flour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Silver Wheat Flour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 - 500 -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81" name="Google Shape;381;p52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was Elihu Washburne known as while he was in Congress?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82" name="Google Shape;382;p52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83" name="Google Shape;383;p52"/>
          <p:cNvSpPr txBox="1"/>
          <p:nvPr/>
        </p:nvSpPr>
        <p:spPr>
          <a:xfrm>
            <a:off x="311700" y="2822650"/>
            <a:ext cx="43713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</a:t>
            </a:r>
            <a:r>
              <a:rPr lang="en" sz="2600">
                <a:latin typeface="EB Garamond"/>
                <a:ea typeface="EB Garamond"/>
                <a:cs typeface="EB Garamond"/>
                <a:sym typeface="EB Garamond"/>
              </a:rPr>
              <a:t>The Speaker in the Chair</a:t>
            </a:r>
            <a:endParaRPr sz="26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</a:t>
            </a:r>
            <a:r>
              <a:rPr lang="en" sz="2600">
                <a:latin typeface="EB Garamond"/>
                <a:ea typeface="EB Garamond"/>
                <a:cs typeface="EB Garamond"/>
                <a:sym typeface="EB Garamond"/>
              </a:rPr>
              <a:t>The Father of the House</a:t>
            </a:r>
            <a:endParaRPr sz="2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84" name="Google Shape;384;p52"/>
          <p:cNvSpPr txBox="1"/>
          <p:nvPr/>
        </p:nvSpPr>
        <p:spPr>
          <a:xfrm>
            <a:off x="4433150" y="2822650"/>
            <a:ext cx="4630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</a:t>
            </a:r>
            <a:r>
              <a:rPr lang="en" sz="2600">
                <a:latin typeface="EB Garamond"/>
                <a:ea typeface="EB Garamond"/>
                <a:cs typeface="EB Garamond"/>
                <a:sym typeface="EB Garamond"/>
              </a:rPr>
              <a:t>The Watchdog of the Treasury</a:t>
            </a:r>
            <a:endParaRPr sz="26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</a:t>
            </a:r>
            <a:r>
              <a:rPr lang="en" sz="2600">
                <a:latin typeface="EB Garamond"/>
                <a:ea typeface="EB Garamond"/>
                <a:cs typeface="EB Garamond"/>
                <a:sym typeface="EB Garamond"/>
              </a:rPr>
              <a:t>The Man with the Plan</a:t>
            </a:r>
            <a:endParaRPr sz="26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Politics - 500 -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90" name="Google Shape;390;p53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“The Father of the House” </a:t>
            </a:r>
            <a:r>
              <a:rPr b="1" lang="en" sz="3000" u="sng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or</a:t>
            </a: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b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“The Watchdog of the Treasury”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91" name="Google Shape;391;p53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</a:t>
            </a:r>
            <a:r>
              <a:rPr lang="en" sz="3020">
                <a:latin typeface="Impact"/>
                <a:ea typeface="Impact"/>
                <a:cs typeface="Impact"/>
                <a:sym typeface="Impact"/>
              </a:rPr>
              <a:t> - 100 -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97" name="Google Shape;397;p54"/>
          <p:cNvSpPr txBox="1"/>
          <p:nvPr>
            <p:ph idx="1" type="body"/>
          </p:nvPr>
        </p:nvSpPr>
        <p:spPr>
          <a:xfrm>
            <a:off x="311700" y="1152475"/>
            <a:ext cx="4725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Who previously owned the Livermore farm that Israel Sr. would come to buy?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398" name="Google Shape;398;p54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399" name="Google Shape;399;p54"/>
          <p:cNvPicPr preferRelativeResize="0"/>
          <p:nvPr/>
        </p:nvPicPr>
        <p:blipFill rotWithShape="1">
          <a:blip r:embed="rId3">
            <a:alphaModFix/>
          </a:blip>
          <a:srcRect b="10245" l="0" r="21868" t="9458"/>
          <a:stretch/>
        </p:blipFill>
        <p:spPr>
          <a:xfrm>
            <a:off x="5166575" y="445025"/>
            <a:ext cx="3665725" cy="2355648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4"/>
          <p:cNvSpPr txBox="1"/>
          <p:nvPr/>
        </p:nvSpPr>
        <p:spPr>
          <a:xfrm>
            <a:off x="414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Abraham Lincoln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George Washington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01" name="Google Shape;401;p54"/>
          <p:cNvSpPr txBox="1"/>
          <p:nvPr/>
        </p:nvSpPr>
        <p:spPr>
          <a:xfrm>
            <a:off x="4572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Dr. Cyrus Hamlin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Jefferson Frye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</a:t>
            </a:r>
            <a:r>
              <a:rPr lang="en" sz="3020">
                <a:latin typeface="Impact"/>
                <a:ea typeface="Impact"/>
                <a:cs typeface="Impact"/>
                <a:sym typeface="Impact"/>
              </a:rPr>
              <a:t>- 100 -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07" name="Google Shape;407;p55"/>
          <p:cNvSpPr txBox="1"/>
          <p:nvPr>
            <p:ph idx="1" type="body"/>
          </p:nvPr>
        </p:nvSpPr>
        <p:spPr>
          <a:xfrm>
            <a:off x="311700" y="1152475"/>
            <a:ext cx="49809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Dr. Cyrus Hamlin </a:t>
            </a:r>
            <a:b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(father of Vice President </a:t>
            </a:r>
            <a:b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Hannibal Hamlin)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08" name="Google Shape;408;p55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409" name="Google Shape;409;p55"/>
          <p:cNvPicPr preferRelativeResize="0"/>
          <p:nvPr/>
        </p:nvPicPr>
        <p:blipFill rotWithShape="1">
          <a:blip r:embed="rId4">
            <a:alphaModFix/>
          </a:blip>
          <a:srcRect b="5908" l="4752" r="0" t="5643"/>
          <a:stretch/>
        </p:blipFill>
        <p:spPr>
          <a:xfrm>
            <a:off x="5378175" y="948838"/>
            <a:ext cx="2585399" cy="3201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 - 200 -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15" name="Google Shape;415;p56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age did Samuel Washburn leave home to start a life at sea?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16" name="Google Shape;416;p56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17" name="Google Shape;417;p56"/>
          <p:cNvSpPr txBox="1"/>
          <p:nvPr/>
        </p:nvSpPr>
        <p:spPr>
          <a:xfrm>
            <a:off x="1105000" y="2822650"/>
            <a:ext cx="3467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18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25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18" name="Google Shape;418;p56"/>
          <p:cNvSpPr txBox="1"/>
          <p:nvPr/>
        </p:nvSpPr>
        <p:spPr>
          <a:xfrm>
            <a:off x="4572000" y="28226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32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40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Random- 200 -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24" name="Google Shape;424;p57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18 years old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25" name="Google Shape;425;p57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 - 300 -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31" name="Google Shape;431;p58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medical job did Caroline Washburn Holmes’ husband do for the Union Army during the Civil War?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32" name="Google Shape;432;p58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33" name="Google Shape;433;p58"/>
          <p:cNvSpPr txBox="1"/>
          <p:nvPr/>
        </p:nvSpPr>
        <p:spPr>
          <a:xfrm>
            <a:off x="414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Cannon Operator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Secret Spy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34" name="Google Shape;434;p58"/>
          <p:cNvSpPr txBox="1"/>
          <p:nvPr/>
        </p:nvSpPr>
        <p:spPr>
          <a:xfrm>
            <a:off x="4572000" y="2993313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Band Leader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Surgeon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Random- 300 -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40" name="Google Shape;440;p59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Surgeon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41" name="Google Shape;441;p59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 - 400 -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47" name="Google Shape;447;p60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William Drew Washburn had a flour company that merged with this other company that has a Doughboy as their mascot: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48" name="Google Shape;448;p60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49" name="Google Shape;449;p60"/>
          <p:cNvSpPr txBox="1"/>
          <p:nvPr/>
        </p:nvSpPr>
        <p:spPr>
          <a:xfrm>
            <a:off x="1105000" y="2901575"/>
            <a:ext cx="3467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Kraft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Pepsi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0" name="Google Shape;450;p60"/>
          <p:cNvSpPr txBox="1"/>
          <p:nvPr/>
        </p:nvSpPr>
        <p:spPr>
          <a:xfrm>
            <a:off x="4572000" y="2901575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Cheetos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Pillsbury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Random- 400 -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56" name="Google Shape;456;p61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Pillsbury</a:t>
            </a:r>
            <a:endParaRPr b="1" sz="3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(The Pillsbury Flour Company)</a:t>
            </a:r>
            <a:endParaRPr b="1" sz="3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57" name="Google Shape;457;p61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- 200 -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1105000" y="1152475"/>
            <a:ext cx="459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Gold Medal Flour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0" name="Google Shape;90;p17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6531" y="1017725"/>
            <a:ext cx="2003593" cy="27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 - 500 -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63" name="Google Shape;463;p62"/>
          <p:cNvSpPr txBox="1"/>
          <p:nvPr>
            <p:ph idx="1" type="body"/>
          </p:nvPr>
        </p:nvSpPr>
        <p:spPr>
          <a:xfrm>
            <a:off x="311700" y="1152475"/>
            <a:ext cx="56652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What was the highest rank Cadwallader Washburn held while in the army during the Civil War?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4" name="Google Shape;464;p62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465" name="Google Shape;46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7800" y="1487375"/>
            <a:ext cx="2146375" cy="11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2"/>
          <p:cNvSpPr txBox="1"/>
          <p:nvPr/>
        </p:nvSpPr>
        <p:spPr>
          <a:xfrm>
            <a:off x="414000" y="2959975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Private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Major General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67" name="Google Shape;467;p62"/>
          <p:cNvSpPr txBox="1"/>
          <p:nvPr/>
        </p:nvSpPr>
        <p:spPr>
          <a:xfrm>
            <a:off x="4572000" y="2959975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Staff Sergeant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Captain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Random- 500 -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473" name="Google Shape;473;p63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Major General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74" name="Google Shape;474;p63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- 300 -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1105000" y="1152475"/>
            <a:ext cx="68406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Israel Washburn Jr. became president of an organization that specialized in this type of popular transportation: 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8" name="Google Shape;98;p18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1105000" y="2822650"/>
            <a:ext cx="3467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Airplane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Railroad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4572000" y="2822650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Automobile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Steamboat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- 300 -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Railroad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7" name="Google Shape;107;p19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- 400 - Question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152475"/>
            <a:ext cx="4546200" cy="180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Algernon Sidney Washburn organized the First National Bank of _____: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4" name="Google Shape;114;p20">
            <a:hlinkClick action="ppaction://hlinkshowjump?jump=nextslide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Click to see the answer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🙌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b="1951" l="0" r="5401" t="0"/>
          <a:stretch/>
        </p:blipFill>
        <p:spPr>
          <a:xfrm>
            <a:off x="5503800" y="163200"/>
            <a:ext cx="2546901" cy="279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414000" y="2959975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a.  Hallowell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b.  Livermore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4572000" y="2959975"/>
            <a:ext cx="41580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c.  Farmington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EB Garamond"/>
                <a:ea typeface="EB Garamond"/>
                <a:cs typeface="EB Garamond"/>
                <a:sym typeface="EB Garamond"/>
              </a:rPr>
              <a:t>d.  Skowhegan</a:t>
            </a:r>
            <a:endParaRPr sz="3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CCBE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>
                <a:latin typeface="Impact"/>
                <a:ea typeface="Impact"/>
                <a:cs typeface="Impact"/>
                <a:sym typeface="Impact"/>
              </a:rPr>
              <a:t>Business - 400 - Answer</a:t>
            </a:r>
            <a:endParaRPr sz="302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1105000" y="1152475"/>
            <a:ext cx="6840600" cy="27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Hallowell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4" name="Google Shape;124;p21">
            <a:hlinkClick action="ppaction://hlinksldjump" r:id="rId3"/>
          </p:cNvPr>
          <p:cNvSpPr txBox="1"/>
          <p:nvPr/>
        </p:nvSpPr>
        <p:spPr>
          <a:xfrm>
            <a:off x="5754000" y="4365850"/>
            <a:ext cx="3078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>
                <a:latin typeface="EB Garamond"/>
                <a:ea typeface="EB Garamond"/>
                <a:cs typeface="EB Garamond"/>
                <a:sym typeface="EB Garamond"/>
              </a:rPr>
              <a:t>Go back to the board </a:t>
            </a:r>
            <a:r>
              <a:rPr lang="en" sz="2300">
                <a:latin typeface="EB Garamond"/>
                <a:ea typeface="EB Garamond"/>
                <a:cs typeface="EB Garamond"/>
                <a:sym typeface="EB Garamond"/>
              </a:rPr>
              <a:t>🏆</a:t>
            </a:r>
            <a:endParaRPr sz="23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